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4367" r:id="rId8"/>
    <p:sldId id="4368" r:id="rId9"/>
    <p:sldId id="4370" r:id="rId10"/>
    <p:sldId id="4371" r:id="rId11"/>
    <p:sldId id="4372" r:id="rId12"/>
    <p:sldId id="4373" r:id="rId13"/>
    <p:sldId id="4375" r:id="rId14"/>
    <p:sldId id="4376"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0"/>
            <p14:sldId id="4371"/>
            <p14:sldId id="4372"/>
            <p14:sldId id="4373"/>
            <p14:sldId id="4375"/>
            <p14:sldId id="437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33" autoAdjust="0"/>
    <p:restoredTop sz="64626" autoAdjust="0"/>
  </p:normalViewPr>
  <p:slideViewPr>
    <p:cSldViewPr snapToGrid="0">
      <p:cViewPr varScale="1">
        <p:scale>
          <a:sx n="78" d="100"/>
          <a:sy n="78" d="100"/>
        </p:scale>
        <p:origin x="113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12/3/19 6:38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12/3/19 6:38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12/3/19 6:38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unit has addressed using a confidential client with the authorization code grant flow. Confidential clients are those applications that are capable of keeping a client secret hidden from the users of the app, as is the case with a web application.</a:t>
            </a:r>
          </a:p>
          <a:p>
            <a:endParaRPr lang="en-US" dirty="0"/>
          </a:p>
          <a:p>
            <a:r>
              <a:rPr lang="en-US" dirty="0"/>
              <a:t>With distributed consoles, desktop or mobile apps, the client secret must be distributed with the application or the application must request it. In either case, the secret is obtained by a device outside of the control of the application owner. These types of applications are referred to as public clients.</a:t>
            </a:r>
          </a:p>
          <a:p>
            <a:endParaRPr lang="en-US" dirty="0"/>
          </a:p>
          <a:p>
            <a:r>
              <a:rPr lang="en-US" dirty="0"/>
              <a:t>Microsoft identity provides support for the Proof Key for Code Exchange (PKCE) which is a mitigation technique to protect against a specific threat for public clients utilizing the authorization code grant.</a:t>
            </a:r>
          </a:p>
          <a:p>
            <a:endParaRPr lang="en-US" dirty="0"/>
          </a:p>
          <a:p>
            <a:r>
              <a:rPr lang="en-US" dirty="0"/>
              <a:t>PKCE addresses the scenario where public clients that use the authorization code flow are susceptible to an authorization code interception attack. The details of this scenario are outlined in the following RFC by the IETF: [Proof Key for Code Exchange by OAuth Public Clients](https://</a:t>
            </a:r>
            <a:r>
              <a:rPr lang="en-US" dirty="0" err="1"/>
              <a:t>tools.ietf.org</a:t>
            </a:r>
            <a:r>
              <a:rPr lang="en-US" dirty="0"/>
              <a:t>/html/rfc7636)</a:t>
            </a:r>
          </a:p>
          <a:p>
            <a:endParaRPr lang="en-US" dirty="0"/>
          </a:p>
          <a:p>
            <a:r>
              <a:rPr lang="en-US" dirty="0"/>
              <a:t>While there is a long list of pre-conditions, the described attack has been observed in the wild and has to be considered in OAuth 2.0  deployments. While the OAuth 2.0 threat model in the RFC describes mitigation techniques, they're not applicable since they rely on a per-client instance secret or a per-client instance redirect URI.</a:t>
            </a:r>
          </a:p>
          <a:p>
            <a:endParaRPr lang="en-US" dirty="0"/>
          </a:p>
          <a:p>
            <a:r>
              <a:rPr lang="en-US" dirty="0"/>
              <a:t>To mitigate this attack, applications utilize a dynamically created cryptographically random key called "code verifier". A unique code verifier is created for every authorization request, and its transformed value, called "code challenge", is sent to the authorization server to obtain the authorization code. The authorization code obtained is then sent to the token endpoint with the "code verifier", and the server compares it with the previously received request code so that it can perform the proof of possession of the "code verifier" by the client. This works as the mitigation since the attacker would not know this one-time key, since it is sent over TLS and can't be intercepted.</a:t>
            </a:r>
          </a:p>
          <a:p>
            <a:endParaRPr lang="en-US" dirty="0"/>
          </a:p>
          <a:p>
            <a:r>
              <a:rPr lang="en-US" dirty="0"/>
              <a:t>Microsoft identity provides support for the Proof Key for Code Exchange (PKCE) which is a mitigation technique to protect against a specific threat for public clients utilizing the authorization code grant.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4911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12/3/19 6:38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Web apps that sign-in users &amp; call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866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authentication enables your web app to access limited profile information, and customize the experience offered to users. Web apps authenticate a user in a web browser. In this scenario, the web application directs the user to sign in to Azure AD. Azure AD returns a sign-in response through the user’s browser, which contains claims about the user in a security token.</a:t>
            </a:r>
          </a:p>
          <a:p>
            <a:endParaRPr lang="en-US" dirty="0"/>
          </a:p>
          <a:p>
            <a:r>
              <a:rPr lang="en-US" dirty="0"/>
              <a:t>Signed-in users use the Open ID Connect standard protocol itself simplified by the use of middleware libraries.</a:t>
            </a:r>
          </a:p>
          <a:p>
            <a:endParaRPr lang="en-US" dirty="0"/>
          </a:p>
          <a:p>
            <a:r>
              <a:rPr lang="en-US" dirty="0"/>
              <a:t>As a second phase you can also enable your application to call Web APIs on behalf of the signed-in user.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41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&lt;explain the process &amp; steps for the auth code flow… don’t go into details, just high-level how it works&gt;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927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registering the app in Azure AD, ensure the redirect URI of the app points to the callback URL of the web app. This URL must match the redirect URL provided by the SPA when the authentication process is started. The authorization code will be sent to this endpoint, which means you need to configure any authentication libraries and/or middleware to listen on this endpoint to receive the authorization code.</a:t>
            </a:r>
          </a:p>
          <a:p>
            <a:endParaRPr lang="en-US" dirty="0"/>
          </a:p>
          <a:p>
            <a:r>
              <a:rPr lang="en-US" dirty="0"/>
              <a:t>A sign-out URL should also be specified so the authentication libraries and/or middleware deletes any cached tokens or other data that are only needed for signed in users.</a:t>
            </a:r>
          </a:p>
          <a:p>
            <a:endParaRPr lang="en-US" dirty="0"/>
          </a:p>
          <a:p>
            <a:r>
              <a:rPr lang="en-US" dirty="0"/>
              <a:t>The web app will also need a client secret to sign in with Azure AD to exchange the authorization code for an access token.</a:t>
            </a:r>
          </a:p>
          <a:p>
            <a:endParaRPr lang="en-US" dirty="0"/>
          </a:p>
          <a:p>
            <a:r>
              <a:rPr lang="en-US" sz="900" b="0" kern="1200" dirty="0">
                <a:solidFill>
                  <a:schemeClr val="tx1"/>
                </a:solidFill>
                <a:effectLst/>
                <a:latin typeface="Segoe UI Light" pitchFamily="34" charset="0"/>
                <a:ea typeface="+mn-ea"/>
                <a:cs typeface="+mn-cs"/>
              </a:rPr>
              <a:t>There are three things you'll need from the Azure AD app registration:</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**tenant ID**</a:t>
            </a:r>
            <a:r>
              <a:rPr lang="en-US" sz="900" b="0" kern="1200" dirty="0">
                <a:solidFill>
                  <a:schemeClr val="tx1"/>
                </a:solidFill>
                <a:effectLst/>
                <a:latin typeface="Segoe UI Light" pitchFamily="34" charset="0"/>
                <a:ea typeface="+mn-ea"/>
                <a:cs typeface="+mn-cs"/>
              </a:rPr>
              <a:t>: ID of your Azure AD directory</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**client ID**</a:t>
            </a:r>
            <a:r>
              <a:rPr lang="en-US" sz="900" b="0" kern="1200" dirty="0">
                <a:solidFill>
                  <a:schemeClr val="tx1"/>
                </a:solidFill>
                <a:effectLst/>
                <a:latin typeface="Segoe UI Light" pitchFamily="34" charset="0"/>
                <a:ea typeface="+mn-ea"/>
                <a:cs typeface="+mn-cs"/>
              </a:rPr>
              <a:t>: unique auto-generated ID of the app (</a:t>
            </a:r>
            <a:r>
              <a:rPr lang="en-US" sz="900" b="0" i="1" kern="1200" dirty="0">
                <a:solidFill>
                  <a:schemeClr val="tx1"/>
                </a:solidFill>
                <a:effectLst/>
                <a:latin typeface="Segoe UI Light" pitchFamily="34" charset="0"/>
                <a:ea typeface="+mn-ea"/>
                <a:cs typeface="+mn-cs"/>
              </a:rPr>
              <a:t>*this is also referred to as the application ID*</a:t>
            </a:r>
            <a:r>
              <a:rPr lang="en-US" sz="900" b="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**client secret**</a:t>
            </a:r>
            <a:r>
              <a:rPr lang="en-US" sz="900" b="0" kern="1200" dirty="0">
                <a:solidFill>
                  <a:schemeClr val="tx1"/>
                </a:solidFill>
                <a:effectLst/>
                <a:latin typeface="Segoe UI Light" pitchFamily="34" charset="0"/>
                <a:ea typeface="+mn-ea"/>
                <a:cs typeface="+mn-cs"/>
              </a:rPr>
              <a:t>: secret you created during app registration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37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 startup process needs to be modified to configure the support for signing-in with Azure AD and obtaining an ID token.</a:t>
            </a:r>
          </a:p>
          <a:p>
            <a:endParaRPr lang="en-US" dirty="0"/>
          </a:p>
          <a:p>
            <a:r>
              <a:rPr lang="en-US" dirty="0"/>
              <a:t>In an ASP.NET Core web application, add the following to the `</a:t>
            </a:r>
            <a:r>
              <a:rPr lang="en-US" dirty="0" err="1"/>
              <a:t>ConfigureServices</a:t>
            </a:r>
            <a:r>
              <a:rPr lang="en-US" dirty="0"/>
              <a:t>()` method. Here you need to add code to the `</a:t>
            </a:r>
            <a:r>
              <a:rPr lang="en-US" dirty="0" err="1"/>
              <a:t>ConfigureServices</a:t>
            </a:r>
            <a:r>
              <a:rPr lang="en-US" dirty="0"/>
              <a:t>()` method. This code will complete the Azure AD configuration by doing the following steps:</a:t>
            </a:r>
          </a:p>
          <a:p>
            <a:endParaRPr lang="en-US" dirty="0"/>
          </a:p>
          <a:p>
            <a:pPr marL="171450" indent="-171450">
              <a:buFont typeface="Arial" panose="020B0604020202020204" pitchFamily="34" charset="0"/>
              <a:buChar char="•"/>
            </a:pPr>
            <a:r>
              <a:rPr lang="en-US" dirty="0"/>
              <a:t>set the authority for Azure AD to be the OAuth 2.0 Azure AD endpoint</a:t>
            </a:r>
          </a:p>
          <a:p>
            <a:pPr marL="171450" indent="-171450">
              <a:buFont typeface="Arial" panose="020B0604020202020204" pitchFamily="34" charset="0"/>
              <a:buChar char="•"/>
            </a:pPr>
            <a:r>
              <a:rPr lang="en-US" dirty="0"/>
              <a:t>request both an authorization code and ID token when the user signs in</a:t>
            </a:r>
          </a:p>
          <a:p>
            <a:pPr marL="171450" indent="-171450">
              <a:buFont typeface="Arial" panose="020B0604020202020204" pitchFamily="34" charset="0"/>
              <a:buChar char="•"/>
            </a:pPr>
            <a:r>
              <a:rPr lang="en-US" dirty="0"/>
              <a:t>associate the user's name property in ASP.NET to the **</a:t>
            </a:r>
            <a:r>
              <a:rPr lang="en-US" dirty="0" err="1"/>
              <a:t>preferred_username</a:t>
            </a:r>
            <a:r>
              <a:rPr lang="en-US" dirty="0"/>
              <a:t>** claim returned in the ID token</a:t>
            </a:r>
          </a:p>
          <a:p>
            <a:pPr marL="171450" indent="-171450">
              <a:buFont typeface="Arial" panose="020B0604020202020204" pitchFamily="34" charset="0"/>
              <a:buChar char="•"/>
            </a:pPr>
            <a:r>
              <a:rPr lang="en-US" dirty="0"/>
              <a:t>create a callback when the authorization code is received to add all claims from the ID token to the current signed-in user's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003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 process is handled by redirecting the user to the Azure AD sign-in page. This is set by default for you when you create a new ASP.NET Core web application.</a:t>
            </a:r>
          </a:p>
          <a:p>
            <a:endParaRPr lang="en-US" dirty="0"/>
          </a:p>
          <a:p>
            <a:r>
              <a:rPr lang="en-US" dirty="0"/>
              <a:t>The sign-in process uses the values from the **</a:t>
            </a:r>
            <a:r>
              <a:rPr lang="en-US" dirty="0" err="1"/>
              <a:t>appsettings.json</a:t>
            </a:r>
            <a:r>
              <a:rPr lang="en-US" dirty="0"/>
              <a:t>** file and the configuration defined in the previous setup to create the Azure AD URL to send the user to. This URL specifies things like the Azure AD application's ID, the tenant ID, and the scopes required by the web application.</a:t>
            </a:r>
          </a:p>
          <a:p>
            <a:endParaRPr lang="en-US" dirty="0"/>
          </a:p>
          <a:p>
            <a:r>
              <a:rPr lang="en-US" dirty="0"/>
              <a:t>When a user signs-in to Azure AD and is redirected back to the web application, the web app can use the MSAL.NET library to obtain an access token</a:t>
            </a:r>
          </a:p>
          <a:p>
            <a:endParaRPr lang="en-US" dirty="0"/>
          </a:p>
          <a:p>
            <a:r>
              <a:rPr lang="en-US" dirty="0"/>
              <a:t>The account is retrieved from the currently signed-in user. The token can then be used to call a secured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5200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part of the process is to use the access code in a request to a secured endpoint.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One way to do this is to create an instance of the Microsoft Graph client and add it as a singleton to ASP.NET Core's dependency injection system: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instance of the service can then be used from a controller within the web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12/3/19 6:38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46244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tools.ietf.org/html/rfc7636"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Web apps that</a:t>
            </a:r>
            <a:br>
              <a:rPr lang="en-US" dirty="0"/>
            </a:br>
            <a:r>
              <a:rPr lang="en-US" dirty="0"/>
              <a:t>sign in users &amp; call </a:t>
            </a:r>
            <a:br>
              <a:rPr lang="en-US" dirty="0"/>
            </a:br>
            <a:r>
              <a:rPr lang="en-US" dirty="0"/>
              <a:t>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B44A-4C40-5D4D-8AA5-35B26CF7F846}"/>
              </a:ext>
            </a:extLst>
          </p:cNvPr>
          <p:cNvSpPr>
            <a:spLocks noGrp="1"/>
          </p:cNvSpPr>
          <p:nvPr>
            <p:ph type="title"/>
          </p:nvPr>
        </p:nvSpPr>
        <p:spPr/>
        <p:txBody>
          <a:bodyPr/>
          <a:lstStyle/>
          <a:p>
            <a:r>
              <a:rPr lang="en-US" dirty="0"/>
              <a:t>Proof Key for Code Exchange (PKCE)</a:t>
            </a:r>
          </a:p>
        </p:txBody>
      </p:sp>
      <p:sp>
        <p:nvSpPr>
          <p:cNvPr id="3" name="Text Placeholder 2">
            <a:extLst>
              <a:ext uri="{FF2B5EF4-FFF2-40B4-BE49-F238E27FC236}">
                <a16:creationId xmlns:a16="http://schemas.microsoft.com/office/drawing/2014/main" id="{08E742A0-D309-9E41-8393-0EED96D8803D}"/>
              </a:ext>
            </a:extLst>
          </p:cNvPr>
          <p:cNvSpPr>
            <a:spLocks noGrp="1"/>
          </p:cNvSpPr>
          <p:nvPr>
            <p:ph type="body" sz="quarter" idx="10"/>
          </p:nvPr>
        </p:nvSpPr>
        <p:spPr>
          <a:xfrm>
            <a:off x="465138" y="1919804"/>
            <a:ext cx="11533187" cy="4678204"/>
          </a:xfrm>
        </p:spPr>
        <p:txBody>
          <a:bodyPr/>
          <a:lstStyle/>
          <a:p>
            <a:r>
              <a:rPr lang="en-US" dirty="0"/>
              <a:t>Confidential clients that leverage the auth code flow can keep the secret hidden from users of the app</a:t>
            </a:r>
          </a:p>
          <a:p>
            <a:endParaRPr lang="en-US" dirty="0"/>
          </a:p>
          <a:p>
            <a:r>
              <a:rPr lang="en-US" dirty="0"/>
              <a:t>Public clients that leverage auth code flow require the secret be distributed with the app or dynamically requested</a:t>
            </a:r>
          </a:p>
          <a:p>
            <a:pPr marL="342900" indent="-342900">
              <a:buFont typeface="Arial" panose="020B0604020202020204" pitchFamily="34" charset="0"/>
              <a:buChar char="•"/>
            </a:pPr>
            <a:r>
              <a:rPr lang="en-US" dirty="0"/>
              <a:t>Desktop / console / mobile apps</a:t>
            </a:r>
          </a:p>
          <a:p>
            <a:pPr marL="342900" indent="-342900">
              <a:buFont typeface="Arial" panose="020B0604020202020204" pitchFamily="34" charset="0"/>
              <a:buChar char="•"/>
            </a:pPr>
            <a:r>
              <a:rPr lang="en-US" dirty="0"/>
              <a:t>Daemon apps / services</a:t>
            </a:r>
          </a:p>
          <a:p>
            <a:endParaRPr lang="en-US" dirty="0"/>
          </a:p>
          <a:p>
            <a:r>
              <a:rPr lang="en-US" dirty="0"/>
              <a:t>Introduces the possibility of compromising the secret under specific scenarios</a:t>
            </a:r>
          </a:p>
          <a:p>
            <a:endParaRPr lang="en-US" dirty="0"/>
          </a:p>
          <a:p>
            <a:r>
              <a:rPr lang="en-US" dirty="0"/>
              <a:t>PKCE is a mitigation technique to protect against this threat for public clients using auth code flow</a:t>
            </a:r>
          </a:p>
          <a:p>
            <a:r>
              <a:rPr lang="en-US" u="sng" dirty="0">
                <a:hlinkClick r:id="rId3"/>
              </a:rPr>
              <a:t>https://tools.ietf.org/html/rfc7636</a:t>
            </a:r>
            <a:endParaRPr lang="en-US" u="sng" dirty="0"/>
          </a:p>
          <a:p>
            <a:endParaRPr lang="en-US" u="sng" dirty="0"/>
          </a:p>
          <a:p>
            <a:r>
              <a:rPr lang="en-US" dirty="0"/>
              <a:t>Microsoft identity supports PKCE</a:t>
            </a:r>
          </a:p>
        </p:txBody>
      </p:sp>
    </p:spTree>
    <p:extLst>
      <p:ext uri="{BB962C8B-B14F-4D97-AF65-F5344CB8AC3E}">
        <p14:creationId xmlns:p14="http://schemas.microsoft.com/office/powerpoint/2010/main" val="17517011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a:spcBef>
                <a:spcPts val="1200"/>
              </a:spcBef>
            </a:pPr>
            <a:endParaRPr lang="en-US" sz="2000" dirty="0"/>
          </a:p>
          <a:p>
            <a:pPr>
              <a:spcBef>
                <a:spcPts val="1200"/>
              </a:spcBef>
            </a:pPr>
            <a:r>
              <a:rPr lang="en-US" sz="2000" dirty="0"/>
              <a:t>Web Apps that call APIs</a:t>
            </a:r>
          </a:p>
          <a:p>
            <a:pPr lvl="1">
              <a:spcBef>
                <a:spcPts val="1200"/>
              </a:spcBef>
            </a:pPr>
            <a:r>
              <a:rPr lang="en-US" sz="2000" dirty="0"/>
              <a:t>OAuth 2.0 implicit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Daemon / Service Apps</a:t>
            </a:r>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Web apps that sign-in users &amp; call APIs</a:t>
            </a:r>
          </a:p>
        </p:txBody>
      </p:sp>
    </p:spTree>
    <p:extLst>
      <p:ext uri="{BB962C8B-B14F-4D97-AF65-F5344CB8AC3E}">
        <p14:creationId xmlns:p14="http://schemas.microsoft.com/office/powerpoint/2010/main" val="6470289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Web apps that sign-in users &amp; call APIs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3631763"/>
          </a:xfrm>
        </p:spPr>
        <p:txBody>
          <a:bodyPr/>
          <a:lstStyle/>
          <a:p>
            <a:r>
              <a:rPr lang="en-US" dirty="0"/>
              <a:t>Adding authentication enables a web app access to limited profile details</a:t>
            </a:r>
          </a:p>
          <a:p>
            <a:r>
              <a:rPr lang="en-US" dirty="0"/>
              <a:t>	Name, email, unique ID</a:t>
            </a:r>
          </a:p>
          <a:p>
            <a:endParaRPr lang="en-US" dirty="0"/>
          </a:p>
          <a:p>
            <a:r>
              <a:rPr lang="en-US" dirty="0"/>
              <a:t>Users authenticate in a browser</a:t>
            </a:r>
          </a:p>
          <a:p>
            <a:endParaRPr lang="en-US" dirty="0"/>
          </a:p>
          <a:p>
            <a:r>
              <a:rPr lang="en-US" dirty="0"/>
              <a:t>Web app redirects users to Azure AD to sign-in</a:t>
            </a:r>
          </a:p>
          <a:p>
            <a:endParaRPr lang="en-US" dirty="0"/>
          </a:p>
          <a:p>
            <a:r>
              <a:rPr lang="en-US" dirty="0"/>
              <a:t>Azure AD redirects users back to web app with claims about the user in a security token</a:t>
            </a:r>
          </a:p>
          <a:p>
            <a:endParaRPr lang="en-US" dirty="0"/>
          </a:p>
          <a:p>
            <a:r>
              <a:rPr lang="en-US" dirty="0"/>
              <a:t>Web app can also obtain an access token from Azure AD to act on their behalf</a:t>
            </a:r>
          </a:p>
        </p:txBody>
      </p:sp>
    </p:spTree>
    <p:extLst>
      <p:ext uri="{BB962C8B-B14F-4D97-AF65-F5344CB8AC3E}">
        <p14:creationId xmlns:p14="http://schemas.microsoft.com/office/powerpoint/2010/main" val="3692251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authorization code grant flow</a:t>
            </a:r>
          </a:p>
        </p:txBody>
      </p:sp>
      <p:sp>
        <p:nvSpPr>
          <p:cNvPr id="3" name="Text Placeholder 2">
            <a:extLst>
              <a:ext uri="{FF2B5EF4-FFF2-40B4-BE49-F238E27FC236}">
                <a16:creationId xmlns:a16="http://schemas.microsoft.com/office/drawing/2014/main" id="{415ED63E-0E33-C94D-8D94-449CB00EBD1F}"/>
              </a:ext>
            </a:extLst>
          </p:cNvPr>
          <p:cNvSpPr>
            <a:spLocks noGrp="1"/>
          </p:cNvSpPr>
          <p:nvPr>
            <p:ph type="body" sz="quarter" idx="10"/>
          </p:nvPr>
        </p:nvSpPr>
        <p:spPr>
          <a:xfrm>
            <a:off x="465138" y="1919804"/>
            <a:ext cx="11533187" cy="307777"/>
          </a:xfrm>
        </p:spPr>
        <p:txBody>
          <a:bodyPr/>
          <a:lstStyle/>
          <a:p>
            <a:endParaRPr lang="en-US" dirty="0"/>
          </a:p>
        </p:txBody>
      </p:sp>
      <p:pic>
        <p:nvPicPr>
          <p:cNvPr id="8" name="Graphic 7">
            <a:extLst>
              <a:ext uri="{FF2B5EF4-FFF2-40B4-BE49-F238E27FC236}">
                <a16:creationId xmlns:a16="http://schemas.microsoft.com/office/drawing/2014/main" id="{5564123D-170A-EB45-845B-548EEB58C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202" y="1371506"/>
            <a:ext cx="8693057" cy="5447845"/>
          </a:xfrm>
          <a:prstGeom prst="rect">
            <a:avLst/>
          </a:prstGeom>
        </p:spPr>
      </p:pic>
    </p:spTree>
    <p:extLst>
      <p:ext uri="{BB962C8B-B14F-4D97-AF65-F5344CB8AC3E}">
        <p14:creationId xmlns:p14="http://schemas.microsoft.com/office/powerpoint/2010/main" val="368615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9" y="1846730"/>
            <a:ext cx="11533186" cy="4924425"/>
          </a:xfrm>
        </p:spPr>
        <p:txBody>
          <a:bodyPr/>
          <a:lstStyle/>
          <a:p>
            <a:r>
              <a:rPr lang="en-US" dirty="0"/>
              <a:t>Web apps must have an associated Azure AD app registration to support </a:t>
            </a:r>
            <a:br>
              <a:rPr lang="en-US" dirty="0"/>
            </a:br>
            <a:r>
              <a:rPr lang="en-US" dirty="0"/>
              <a:t>user sign-in &amp; obtain access token</a:t>
            </a:r>
          </a:p>
          <a:p>
            <a:endParaRPr lang="en-US" dirty="0"/>
          </a:p>
          <a:p>
            <a:r>
              <a:rPr lang="en-US" dirty="0"/>
              <a:t>Ensure Redirect URI &amp; Logout URL are set</a:t>
            </a:r>
          </a:p>
          <a:p>
            <a:endParaRPr lang="en-US" dirty="0"/>
          </a:p>
          <a:p>
            <a:r>
              <a:rPr lang="en-US" dirty="0"/>
              <a:t>Web app also needs a client secret</a:t>
            </a:r>
          </a:p>
          <a:p>
            <a:pPr marL="342900" indent="-342900">
              <a:buFont typeface="Arial" panose="020B0604020202020204" pitchFamily="34" charset="0"/>
              <a:buChar char="•"/>
            </a:pPr>
            <a:r>
              <a:rPr lang="en-US" dirty="0"/>
              <a:t>Used by app to authenticate when exchanging </a:t>
            </a:r>
            <a:br>
              <a:rPr lang="en-US" dirty="0"/>
            </a:br>
            <a:r>
              <a:rPr lang="en-US" dirty="0"/>
              <a:t>auth code for access token</a:t>
            </a:r>
          </a:p>
          <a:p>
            <a:pPr marL="342900" indent="-342900">
              <a:buFont typeface="Arial" panose="020B0604020202020204" pitchFamily="34" charset="0"/>
              <a:buChar char="•"/>
            </a:pPr>
            <a:endParaRPr lang="en-US" dirty="0"/>
          </a:p>
          <a:p>
            <a:r>
              <a:rPr lang="en-US" dirty="0"/>
              <a:t>After creating app, copy 3 values for use in MSAL </a:t>
            </a:r>
            <a:br>
              <a:rPr lang="en-US" dirty="0"/>
            </a:br>
            <a:r>
              <a:rPr lang="en-US" dirty="0"/>
              <a:t>&amp; code configuration:</a:t>
            </a:r>
          </a:p>
          <a:p>
            <a:pPr marL="342900" indent="-342900">
              <a:buFont typeface="Arial" panose="020B0604020202020204" pitchFamily="34" charset="0"/>
              <a:buChar char="•"/>
            </a:pPr>
            <a:r>
              <a:rPr lang="en-US" dirty="0"/>
              <a:t>Tenant ID</a:t>
            </a:r>
          </a:p>
          <a:p>
            <a:pPr marL="342900" indent="-342900">
              <a:buFont typeface="Arial" panose="020B0604020202020204" pitchFamily="34" charset="0"/>
              <a:buChar char="•"/>
            </a:pPr>
            <a:r>
              <a:rPr lang="en-US" dirty="0"/>
              <a:t>Client ID</a:t>
            </a:r>
          </a:p>
          <a:p>
            <a:pPr marL="342900" indent="-342900">
              <a:buFont typeface="Arial" panose="020B0604020202020204" pitchFamily="34" charset="0"/>
              <a:buChar char="•"/>
            </a:pPr>
            <a:r>
              <a:rPr lang="en-US" dirty="0"/>
              <a:t>Client secret</a:t>
            </a:r>
          </a:p>
        </p:txBody>
      </p:sp>
      <p:pic>
        <p:nvPicPr>
          <p:cNvPr id="5" name="Picture 4">
            <a:extLst>
              <a:ext uri="{FF2B5EF4-FFF2-40B4-BE49-F238E27FC236}">
                <a16:creationId xmlns:a16="http://schemas.microsoft.com/office/drawing/2014/main" id="{D346D805-9240-004E-B223-6226F9660541}"/>
              </a:ext>
            </a:extLst>
          </p:cNvPr>
          <p:cNvPicPr>
            <a:picLocks noChangeAspect="1"/>
          </p:cNvPicPr>
          <p:nvPr/>
        </p:nvPicPr>
        <p:blipFill>
          <a:blip r:embed="rId3"/>
          <a:stretch>
            <a:fillRect/>
          </a:stretch>
        </p:blipFill>
        <p:spPr>
          <a:xfrm>
            <a:off x="6118225" y="2403475"/>
            <a:ext cx="5813749" cy="4340933"/>
          </a:xfrm>
          <a:prstGeom prst="rect">
            <a:avLst/>
          </a:prstGeom>
        </p:spPr>
      </p:pic>
    </p:spTree>
    <p:extLst>
      <p:ext uri="{BB962C8B-B14F-4D97-AF65-F5344CB8AC3E}">
        <p14:creationId xmlns:p14="http://schemas.microsoft.com/office/powerpoint/2010/main" val="4071240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.NET Configuration</a:t>
            </a:r>
          </a:p>
        </p:txBody>
      </p:sp>
      <p:sp>
        <p:nvSpPr>
          <p:cNvPr id="7" name="Text Placeholder 6">
            <a:extLst>
              <a:ext uri="{FF2B5EF4-FFF2-40B4-BE49-F238E27FC236}">
                <a16:creationId xmlns:a16="http://schemas.microsoft.com/office/drawing/2014/main" id="{92EE8739-FBB6-B64F-A861-9D97C7EBFC43}"/>
              </a:ext>
            </a:extLst>
          </p:cNvPr>
          <p:cNvSpPr>
            <a:spLocks noGrp="1"/>
          </p:cNvSpPr>
          <p:nvPr>
            <p:ph type="body" sz="quarter" idx="10"/>
          </p:nvPr>
        </p:nvSpPr>
        <p:spPr>
          <a:xfrm>
            <a:off x="465138" y="1919804"/>
            <a:ext cx="11533187" cy="3354765"/>
          </a:xfrm>
        </p:spPr>
        <p:txBody>
          <a:bodyPr/>
          <a:lstStyle/>
          <a:p>
            <a:r>
              <a:rPr lang="en-US" dirty="0"/>
              <a:t>Configure any middleware and libraries that handle authentication within the application startup</a:t>
            </a:r>
          </a:p>
          <a:p>
            <a:endParaRPr lang="en-US" dirty="0"/>
          </a:p>
          <a:p>
            <a:r>
              <a:rPr lang="en-US" dirty="0"/>
              <a:t>In ASP.NET Core, this is done in the </a:t>
            </a:r>
            <a:r>
              <a:rPr lang="en-US" b="1" dirty="0" err="1"/>
              <a:t>Startup.cs</a:t>
            </a:r>
            <a:r>
              <a:rPr lang="en-US" b="1" dirty="0"/>
              <a:t> </a:t>
            </a:r>
            <a:r>
              <a:rPr lang="en-US" dirty="0"/>
              <a:t>file, specifically the </a:t>
            </a:r>
            <a:r>
              <a:rPr lang="en-US" dirty="0" err="1">
                <a:latin typeface="Courier New" panose="02070309020205020404" pitchFamily="49" charset="0"/>
                <a:cs typeface="Courier New" panose="02070309020205020404" pitchFamily="49" charset="0"/>
              </a:rPr>
              <a:t>ConfigureServices</a:t>
            </a:r>
            <a:r>
              <a:rPr lang="en-US" dirty="0">
                <a:latin typeface="Courier New" panose="02070309020205020404" pitchFamily="49" charset="0"/>
                <a:cs typeface="Courier New" panose="02070309020205020404" pitchFamily="49" charset="0"/>
              </a:rPr>
              <a:t>()</a:t>
            </a:r>
            <a:r>
              <a:rPr lang="en-US" dirty="0"/>
              <a:t> method</a:t>
            </a:r>
          </a:p>
          <a:p>
            <a:endParaRPr lang="en-US" dirty="0"/>
          </a:p>
          <a:p>
            <a:pPr marL="342900" indent="-342900">
              <a:buFont typeface="Arial" panose="020B0604020202020204" pitchFamily="34" charset="0"/>
              <a:buChar char="•"/>
            </a:pPr>
            <a:r>
              <a:rPr lang="en-US" dirty="0"/>
              <a:t>Configure the Open ID connect middleware to process the ID token:</a:t>
            </a:r>
          </a:p>
          <a:p>
            <a:pPr marL="571500" lvl="1" indent="-342900">
              <a:buFont typeface="Arial" panose="020B0604020202020204" pitchFamily="34" charset="0"/>
              <a:buChar char="•"/>
            </a:pPr>
            <a:r>
              <a:rPr lang="en-US" sz="2000" dirty="0"/>
              <a:t>Set the authority for Azure AD to the </a:t>
            </a:r>
            <a:r>
              <a:rPr lang="en-US" sz="2000" dirty="0" err="1"/>
              <a:t>Oauth</a:t>
            </a:r>
            <a:r>
              <a:rPr lang="en-US" sz="2000" dirty="0"/>
              <a:t> 2.0 Azure AD endpoint for the tenant where the Azure AD app was registered</a:t>
            </a:r>
          </a:p>
          <a:p>
            <a:pPr marL="571500" lvl="1" indent="-342900">
              <a:buFont typeface="Arial" panose="020B0604020202020204" pitchFamily="34" charset="0"/>
              <a:buChar char="•"/>
            </a:pPr>
            <a:r>
              <a:rPr lang="en-US" sz="2000" dirty="0"/>
              <a:t>Request an authorization code &amp; ID token when the user signs in</a:t>
            </a:r>
          </a:p>
          <a:p>
            <a:pPr marL="571500" lvl="1" indent="-342900">
              <a:buFont typeface="Arial" panose="020B0604020202020204" pitchFamily="34" charset="0"/>
              <a:buChar char="•"/>
            </a:pPr>
            <a:r>
              <a:rPr lang="en-US" sz="2000" dirty="0"/>
              <a:t>Associate the user’s name property in ASP.NET to the claim </a:t>
            </a:r>
            <a:r>
              <a:rPr lang="en-US" sz="2000" b="1" dirty="0" err="1"/>
              <a:t>preferred_username</a:t>
            </a:r>
            <a:r>
              <a:rPr lang="en-US" sz="2000" dirty="0"/>
              <a:t> returned in the ID token</a:t>
            </a:r>
          </a:p>
        </p:txBody>
      </p:sp>
    </p:spTree>
    <p:extLst>
      <p:ext uri="{BB962C8B-B14F-4D97-AF65-F5344CB8AC3E}">
        <p14:creationId xmlns:p14="http://schemas.microsoft.com/office/powerpoint/2010/main" val="41111258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 &amp; acquiring an access token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985980"/>
          </a:xfrm>
        </p:spPr>
        <p:txBody>
          <a:bodyPr/>
          <a:lstStyle/>
          <a:p>
            <a:r>
              <a:rPr lang="en-US" dirty="0"/>
              <a:t>Sign-in process handled by redirecting user to Azure AD sign-in page</a:t>
            </a:r>
          </a:p>
          <a:p>
            <a:endParaRPr lang="en-US" dirty="0"/>
          </a:p>
          <a:p>
            <a:r>
              <a:rPr lang="en-US" dirty="0"/>
              <a:t>The MSAL .NET SDK uses the </a:t>
            </a:r>
            <a:r>
              <a:rPr lang="en-US" b="1" dirty="0" err="1"/>
              <a:t>appsettings.json</a:t>
            </a:r>
            <a:r>
              <a:rPr lang="en-US" dirty="0"/>
              <a:t> to create the sign-in request</a:t>
            </a:r>
          </a:p>
          <a:p>
            <a:endParaRPr lang="en-US" dirty="0"/>
          </a:p>
          <a:p>
            <a:r>
              <a:rPr lang="en-US" dirty="0"/>
              <a:t>Upon successful sign-in, user is redirected back to the web app that can then request an access token</a:t>
            </a:r>
          </a:p>
          <a:p>
            <a:endParaRPr lang="en-US" dirty="0"/>
          </a:p>
          <a:p>
            <a:r>
              <a:rPr lang="en-US" dirty="0">
                <a:latin typeface="Courier New" panose="02070309020205020404" pitchFamily="49" charset="0"/>
                <a:cs typeface="Courier New" panose="02070309020205020404" pitchFamily="49" charset="0"/>
              </a:rPr>
              <a:t>var application = </a:t>
            </a:r>
            <a:r>
              <a:rPr lang="en-US" dirty="0" err="1">
                <a:latin typeface="Courier New" panose="02070309020205020404" pitchFamily="49" charset="0"/>
                <a:cs typeface="Courier New" panose="02070309020205020404" pitchFamily="49" charset="0"/>
              </a:rPr>
              <a:t>ConfidentialClientApplicationBuilder.Create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appSettings.ClientId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WithAuthority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appSettings.Instance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appSettings.TenantId</a:t>
            </a:r>
            <a:r>
              <a:rPr lang="en-US" dirty="0">
                <a:latin typeface="Courier New" panose="02070309020205020404" pitchFamily="49" charset="0"/>
                <a:cs typeface="Courier New" panose="02070309020205020404" pitchFamily="49" charset="0"/>
              </a:rPr>
              <a:t>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WithRedirectUri</a:t>
            </a:r>
            <a:r>
              <a:rPr lang="en-US" dirty="0">
                <a:latin typeface="Courier New" panose="02070309020205020404" pitchFamily="49" charset="0"/>
                <a:cs typeface="Courier New" panose="02070309020205020404" pitchFamily="49" charset="0"/>
              </a:rPr>
              <a:t>("https://localhost:5001" + </a:t>
            </a:r>
            <a:r>
              <a:rPr lang="en-US" dirty="0" err="1">
                <a:latin typeface="Courier New" panose="02070309020205020404" pitchFamily="49" charset="0"/>
                <a:cs typeface="Courier New" panose="02070309020205020404" pitchFamily="49" charset="0"/>
              </a:rPr>
              <a:t>appSettings.CallbackPath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WithClientSecret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appSettings.ClientSecret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.Build();</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await </a:t>
            </a:r>
            <a:r>
              <a:rPr lang="en-US" dirty="0" err="1">
                <a:latin typeface="Courier New" panose="02070309020205020404" pitchFamily="49" charset="0"/>
                <a:cs typeface="Courier New" panose="02070309020205020404" pitchFamily="49" charset="0"/>
              </a:rPr>
              <a:t>application.AcquireTokenSilent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175629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 Microsoft Graph</a:t>
            </a:r>
          </a:p>
        </p:txBody>
      </p:sp>
      <p:sp>
        <p:nvSpPr>
          <p:cNvPr id="5" name="Text Placeholder 4">
            <a:extLst>
              <a:ext uri="{FF2B5EF4-FFF2-40B4-BE49-F238E27FC236}">
                <a16:creationId xmlns:a16="http://schemas.microsoft.com/office/drawing/2014/main" id="{E7CF86A9-90E9-C24A-BC86-EAF99F1C9184}"/>
              </a:ext>
            </a:extLst>
          </p:cNvPr>
          <p:cNvSpPr>
            <a:spLocks noGrp="1"/>
          </p:cNvSpPr>
          <p:nvPr>
            <p:ph type="body" sz="quarter" idx="10"/>
          </p:nvPr>
        </p:nvSpPr>
        <p:spPr>
          <a:xfrm>
            <a:off x="465138" y="1919804"/>
            <a:ext cx="11533187" cy="5047536"/>
          </a:xfrm>
        </p:spPr>
        <p:txBody>
          <a:bodyPr/>
          <a:lstStyle/>
          <a:p>
            <a:r>
              <a:rPr lang="en-US" dirty="0"/>
              <a:t>Last part of the process is to submit a request to the authenticated endpoint with the access token</a:t>
            </a:r>
          </a:p>
          <a:p>
            <a:endParaRPr lang="en-US" dirty="0"/>
          </a:p>
          <a:p>
            <a:r>
              <a:rPr lang="en-US" dirty="0"/>
              <a:t>When working with ASP.NET, it’s preferred to create an instance of the </a:t>
            </a:r>
            <a:br>
              <a:rPr lang="en-US" dirty="0"/>
            </a:br>
            <a:r>
              <a:rPr lang="en-US" dirty="0"/>
              <a:t>authenticated client in </a:t>
            </a:r>
            <a:r>
              <a:rPr lang="en-US" b="1" dirty="0" err="1"/>
              <a:t>Startup.cs</a:t>
            </a:r>
            <a:endParaRPr lang="en-US" b="1" dirty="0"/>
          </a:p>
          <a:p>
            <a:pPr marL="342900" indent="-342900">
              <a:buFont typeface="Arial" panose="020B0604020202020204" pitchFamily="34" charset="0"/>
              <a:buChar char="•"/>
            </a:pPr>
            <a:r>
              <a:rPr lang="en-US" dirty="0"/>
              <a:t>Add it as a singleton to ASP.NET’s dependency injection</a:t>
            </a:r>
          </a:p>
          <a:p>
            <a:pPr marL="342900" indent="-342900">
              <a:buFont typeface="Arial" panose="020B0604020202020204" pitchFamily="34" charset="0"/>
              <a:buChar char="•"/>
            </a:pPr>
            <a:endParaRPr lang="en-US" dirty="0"/>
          </a:p>
          <a:p>
            <a:r>
              <a:rPr lang="en-US" dirty="0">
                <a:latin typeface="Courier New" panose="02070309020205020404" pitchFamily="49" charset="0"/>
                <a:cs typeface="Courier New" panose="02070309020205020404" pitchFamily="49" charset="0"/>
              </a:rPr>
              <a:t>public </a:t>
            </a:r>
            <a:r>
              <a:rPr lang="en-US" dirty="0" err="1">
                <a:latin typeface="Courier New" panose="02070309020205020404" pitchFamily="49" charset="0"/>
                <a:cs typeface="Courier New" panose="02070309020205020404" pitchFamily="49" charset="0"/>
              </a:rPr>
              <a:t>UserController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_</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public async Task&lt;</a:t>
            </a:r>
            <a:r>
              <a:rPr lang="en-US" dirty="0" err="1">
                <a:latin typeface="Courier New" panose="02070309020205020404" pitchFamily="49" charset="0"/>
                <a:cs typeface="Courier New" panose="02070309020205020404" pitchFamily="49" charset="0"/>
              </a:rPr>
              <a:t>IActionResult</a:t>
            </a:r>
            <a:r>
              <a:rPr lang="en-US" dirty="0">
                <a:latin typeface="Courier New" panose="02070309020205020404" pitchFamily="49" charset="0"/>
                <a:cs typeface="Courier New" panose="02070309020205020404" pitchFamily="49" charset="0"/>
              </a:rPr>
              <a:t>&gt; Index()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userRequest</a:t>
            </a:r>
            <a:r>
              <a:rPr lang="en-US" dirty="0">
                <a:latin typeface="Courier New" panose="02070309020205020404" pitchFamily="49" charset="0"/>
                <a:cs typeface="Courier New" panose="02070309020205020404" pitchFamily="49" charset="0"/>
              </a:rPr>
              <a:t> = this._</a:t>
            </a:r>
            <a:r>
              <a:rPr lang="en-US" dirty="0" err="1">
                <a:latin typeface="Courier New" panose="02070309020205020404" pitchFamily="49" charset="0"/>
                <a:cs typeface="Courier New" panose="02070309020205020404" pitchFamily="49" charset="0"/>
              </a:rPr>
              <a:t>graphServiceClient.Me.Request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userResponse</a:t>
            </a:r>
            <a:r>
              <a:rPr lang="en-US" dirty="0">
                <a:latin typeface="Courier New" panose="02070309020205020404" pitchFamily="49" charset="0"/>
                <a:cs typeface="Courier New" panose="02070309020205020404" pitchFamily="49" charset="0"/>
              </a:rPr>
              <a:t> = await this._</a:t>
            </a:r>
            <a:r>
              <a:rPr lang="en-US" dirty="0" err="1">
                <a:latin typeface="Courier New" panose="02070309020205020404" pitchFamily="49" charset="0"/>
                <a:cs typeface="Courier New" panose="02070309020205020404" pitchFamily="49" charset="0"/>
              </a:rPr>
              <a:t>graphServiceClient.SendAsync</a:t>
            </a:r>
            <a:r>
              <a:rPr lang="en-US" dirty="0">
                <a:latin typeface="Courier New" panose="02070309020205020404" pitchFamily="49" charset="0"/>
                <a:cs typeface="Courier New" panose="02070309020205020404" pitchFamily="49" charset="0"/>
              </a:rPr>
              <a:t>(request);</a:t>
            </a:r>
          </a:p>
          <a:p>
            <a:r>
              <a:rPr lang="en-US" dirty="0">
                <a:latin typeface="Courier New" panose="02070309020205020404" pitchFamily="49" charset="0"/>
                <a:cs typeface="Courier New" panose="02070309020205020404" pitchFamily="49" charset="0"/>
              </a:rPr>
              <a:t>  return View(</a:t>
            </a:r>
            <a:r>
              <a:rPr lang="en-US" dirty="0" err="1">
                <a:latin typeface="Courier New" panose="02070309020205020404" pitchFamily="49" charset="0"/>
                <a:cs typeface="Courier New" panose="02070309020205020404" pitchFamily="49" charset="0"/>
              </a:rPr>
              <a:t>userResponse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668601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2116</Words>
  <Application>Microsoft Macintosh PowerPoint</Application>
  <PresentationFormat>Custom</PresentationFormat>
  <Paragraphs>177</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Courier New</vt:lpstr>
      <vt:lpstr>Segoe UI</vt:lpstr>
      <vt:lpstr>Segoe UI Light</vt:lpstr>
      <vt:lpstr>Segoe UI Semibold</vt:lpstr>
      <vt:lpstr>Wingdings</vt:lpstr>
      <vt:lpstr>Office 365 PPT Template - 2017</vt:lpstr>
      <vt:lpstr>1_Office 365 PPT Template - 2017</vt:lpstr>
      <vt:lpstr>Web apps that sign in users &amp; call  APIs</vt:lpstr>
      <vt:lpstr>Overview</vt:lpstr>
      <vt:lpstr>Web apps that sign-in users &amp; call APIs</vt:lpstr>
      <vt:lpstr>Web apps that sign-in users &amp; call APIs</vt:lpstr>
      <vt:lpstr>OAuth 2.0 authorization code grant flow</vt:lpstr>
      <vt:lpstr>Azure AD app registration</vt:lpstr>
      <vt:lpstr>MSAL .NET Configuration</vt:lpstr>
      <vt:lpstr>User Sign-in &amp; acquiring an access token</vt:lpstr>
      <vt:lpstr>Calling APIs – Microsoft Graph</vt:lpstr>
      <vt:lpstr>Proof Key for Code Exchange (PKCE)</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2019-12-03T17:39:21Z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